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6" autoAdjust="0"/>
    <p:restoredTop sz="94660"/>
  </p:normalViewPr>
  <p:slideViewPr>
    <p:cSldViewPr>
      <p:cViewPr varScale="1">
        <p:scale>
          <a:sx n="48" d="100"/>
          <a:sy n="48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«Программа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психолого- педагогического сопровождения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ранней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обучающихся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Педагог-психолог, </a:t>
            </a:r>
          </a:p>
          <a:p>
            <a:pPr algn="ctr">
              <a:buNone/>
            </a:pP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Мудрецова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Н. О.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929198"/>
            <a:ext cx="3008313" cy="11969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12.02.2019</a:t>
            </a:r>
            <a:endParaRPr lang="ru-RU" sz="2400" b="1" dirty="0"/>
          </a:p>
        </p:txBody>
      </p:sp>
      <p:pic>
        <p:nvPicPr>
          <p:cNvPr id="1026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35288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Условия становления ИОТ:</a:t>
            </a: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Выделение этапа в начальной школе;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-Выделение трех этапов в основной школе:</a:t>
            </a:r>
          </a:p>
          <a:p>
            <a:pPr algn="just"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1 этап -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образовательный переход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(5-7 класс), этап «пробно-поисковый» (проб и испытаний);</a:t>
            </a:r>
          </a:p>
          <a:p>
            <a:pPr algn="just"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2 этап -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личного самоопределения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(8-9 класс), этап «опыт  действия»; </a:t>
            </a:r>
          </a:p>
          <a:p>
            <a:pPr algn="just"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3 этап –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личного самоопределения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(10-11 класс), этап активного  приобретения и применения  «опыта».</a:t>
            </a:r>
          </a:p>
          <a:p>
            <a:endParaRPr lang="ru-RU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tabLst>
                <a:tab pos="727075" algn="l"/>
              </a:tabLst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Психолого-педагогическое</a:t>
            </a:r>
          </a:p>
          <a:p>
            <a:pPr algn="ctr">
              <a:buNone/>
              <a:tabLst>
                <a:tab pos="727075" algn="l"/>
              </a:tabLst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         сопровождение </a:t>
            </a:r>
            <a:r>
              <a:rPr lang="ru-RU" sz="9600" b="1" i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подготовки</a:t>
            </a:r>
          </a:p>
          <a:p>
            <a:pPr>
              <a:buNone/>
              <a:tabLst>
                <a:tab pos="727075" algn="l"/>
              </a:tabLst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727075" algn="l"/>
              </a:tabLst>
            </a:pPr>
            <a:r>
              <a:rPr lang="ru-RU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ru-RU" sz="9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задачи: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27075" algn="l"/>
              </a:tabLst>
            </a:pPr>
            <a:r>
              <a:rPr lang="ru-RU" sz="9600" i="1" dirty="0" smtClean="0">
                <a:latin typeface="Times New Roman" pitchFamily="18" charset="0"/>
              </a:rPr>
              <a:t>Формирование у обучающихся способности к сознательному ответственному выбору (развитие самостоятельности, </a:t>
            </a:r>
            <a:r>
              <a:rPr lang="ru-RU" sz="9600" i="1" dirty="0" err="1" smtClean="0">
                <a:latin typeface="Times New Roman" pitchFamily="18" charset="0"/>
              </a:rPr>
              <a:t>внутреннейсвободы</a:t>
            </a:r>
            <a:r>
              <a:rPr lang="ru-RU" sz="9600" i="1" dirty="0" smtClean="0">
                <a:latin typeface="Times New Roman" pitchFamily="18" charset="0"/>
              </a:rPr>
              <a:t>, адекватного восприятия действительности, независимости от внешнего окружения);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27075" algn="l"/>
              </a:tabLst>
            </a:pPr>
            <a:r>
              <a:rPr lang="ru-RU" sz="9600" i="1" dirty="0" err="1" smtClean="0">
                <a:latin typeface="Times New Roman" pitchFamily="18" charset="0"/>
              </a:rPr>
              <a:t>Профинформация</a:t>
            </a:r>
            <a:r>
              <a:rPr lang="ru-RU" sz="9600" i="1" dirty="0" smtClean="0">
                <a:latin typeface="Times New Roman" pitchFamily="18" charset="0"/>
              </a:rPr>
              <a:t>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27075" algn="l"/>
              </a:tabLst>
            </a:pPr>
            <a:r>
              <a:rPr lang="ru-RU" sz="9600" i="1" dirty="0" err="1" smtClean="0">
                <a:latin typeface="Times New Roman" pitchFamily="18" charset="0"/>
              </a:rPr>
              <a:t>Профагитация</a:t>
            </a:r>
            <a:r>
              <a:rPr lang="ru-RU" sz="9600" i="1" dirty="0" smtClean="0">
                <a:latin typeface="Times New Roman" pitchFamily="18" charset="0"/>
              </a:rPr>
              <a:t>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27075" algn="l"/>
              </a:tabLst>
            </a:pPr>
            <a:r>
              <a:rPr lang="ru-RU" sz="9600" i="1" dirty="0" err="1" smtClean="0">
                <a:latin typeface="Times New Roman" pitchFamily="18" charset="0"/>
              </a:rPr>
              <a:t>Профдиагностика</a:t>
            </a:r>
            <a:r>
              <a:rPr lang="ru-RU" sz="9600" i="1" dirty="0" smtClean="0">
                <a:latin typeface="Times New Roman" pitchFamily="18" charset="0"/>
              </a:rPr>
              <a:t>.</a:t>
            </a:r>
            <a:endParaRPr lang="ru-RU" sz="9600" i="1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7" name="Рисунок 3" descr="https://docs.google.com/viewer?url=http%3A%2F%2Fnsportal.ru%2Fsites%2Fdefault%2Ffiles%2F2010%2F11%2Fvse_rab.ppt&amp;docid=7e1ed2b30a93ae1079d4f96fdda2b447&amp;a=bi&amp;pagenumber=10&amp;w=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357694"/>
            <a:ext cx="49292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  <a:tabLst>
                <a:tab pos="727075" algn="l"/>
              </a:tabLst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</a:p>
          <a:p>
            <a:pPr algn="ctr">
              <a:buNone/>
              <a:tabLst>
                <a:tab pos="727075" algn="l"/>
              </a:tabLst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сопровождение профильного обучения</a:t>
            </a:r>
          </a:p>
          <a:p>
            <a:pPr algn="ctr">
              <a:buNone/>
              <a:tabLst>
                <a:tab pos="727075" algn="l"/>
              </a:tabLst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727075" algn="l"/>
              </a:tabLst>
            </a:pPr>
            <a:r>
              <a:rPr lang="ru-RU" sz="9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задачи:</a:t>
            </a:r>
          </a:p>
          <a:p>
            <a:pPr algn="just">
              <a:tabLst>
                <a:tab pos="727075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727075" algn="l"/>
              </a:tabLst>
            </a:pPr>
            <a:r>
              <a:rPr lang="ru-RU" sz="9600" i="1" dirty="0" smtClean="0">
                <a:latin typeface="Times New Roman" pitchFamily="18" charset="0"/>
              </a:rPr>
              <a:t>Профессиональное самоопределение;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727075" algn="l"/>
              </a:tabLst>
            </a:pPr>
            <a:r>
              <a:rPr lang="ru-RU" sz="9600" i="1" dirty="0" smtClean="0">
                <a:latin typeface="Times New Roman" pitchFamily="18" charset="0"/>
              </a:rPr>
              <a:t>Развитие внутренней свободы и самостоятельности личности обучающегося;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727075" algn="l"/>
              </a:tabLst>
            </a:pPr>
            <a:r>
              <a:rPr lang="ru-RU" sz="9600" i="1" dirty="0" smtClean="0">
                <a:latin typeface="Times New Roman" pitchFamily="18" charset="0"/>
              </a:rPr>
              <a:t>Помощь в развитии качеств необходимых для выбранного профиля;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727075" algn="l"/>
              </a:tabLst>
            </a:pPr>
            <a:r>
              <a:rPr lang="ru-RU" sz="9600" i="1" dirty="0" err="1" smtClean="0">
                <a:latin typeface="Times New Roman" pitchFamily="18" charset="0"/>
              </a:rPr>
              <a:t>Профдиагностика</a:t>
            </a:r>
            <a:r>
              <a:rPr lang="ru-RU" sz="9600" i="1" dirty="0" smtClean="0">
                <a:latin typeface="Times New Roman" pitchFamily="18" charset="0"/>
              </a:rPr>
              <a:t> - оценка соответствия (тестирование и самотестирование) возможностей (способностей) и выбранного профиля;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727075" algn="l"/>
              </a:tabLst>
            </a:pPr>
            <a:r>
              <a:rPr lang="ru-RU" sz="9600" i="1" dirty="0" smtClean="0">
                <a:latin typeface="Times New Roman" pitchFamily="18" charset="0"/>
              </a:rPr>
              <a:t>Развитие коммуникативных навыков;</a:t>
            </a: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727075" algn="l"/>
              </a:tabLst>
            </a:pPr>
            <a:r>
              <a:rPr lang="ru-RU" sz="9600" i="1" dirty="0" smtClean="0">
                <a:latin typeface="Times New Roman" pitchFamily="18" charset="0"/>
              </a:rPr>
              <a:t>Развитие навыков </a:t>
            </a:r>
            <a:r>
              <a:rPr lang="ru-RU" sz="9600" i="1" dirty="0" err="1" smtClean="0">
                <a:latin typeface="Times New Roman" pitchFamily="18" charset="0"/>
              </a:rPr>
              <a:t>самопрезентации</a:t>
            </a:r>
            <a:r>
              <a:rPr lang="ru-RU" sz="9600" i="1" dirty="0" smtClean="0">
                <a:latin typeface="Times New Roman" pitchFamily="18" charset="0"/>
              </a:rPr>
              <a:t>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</a:t>
            </a:r>
          </a:p>
          <a:p>
            <a:pPr marL="514350" indent="-514350">
              <a:lnSpc>
                <a:spcPct val="21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- Блок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Профдиагностика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- Блок «Профессиональное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самоопределение».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- Блок </a:t>
            </a:r>
            <a:r>
              <a:rPr lang="ru-RU" sz="2800" b="1" dirty="0" smtClean="0"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Личностное развитие</a:t>
            </a:r>
            <a:r>
              <a:rPr lang="ru-RU" sz="2800" b="1" dirty="0" smtClean="0">
                <a:cs typeface="Times New Roman" pitchFamily="18" charset="0"/>
              </a:rPr>
              <a:t>».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500174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включает четыре блока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Блок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Профинформация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профагитация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Содержимое 6" descr="http://skyclipart.ru/uploads/posts/2010-07/1277982338_2010-07-01_145434.jpg">
            <a:hlinkClick r:id="rId3"/>
          </p:cNvPr>
          <p:cNvPicPr>
            <a:picLocks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72132" y="2714620"/>
            <a:ext cx="3571868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en-GB" altLang="ru-RU" b="1" i="1" dirty="0" err="1" smtClean="0">
                <a:latin typeface="Times New Roman" pitchFamily="18" charset="0"/>
                <a:cs typeface="Times New Roman" pitchFamily="18" charset="0"/>
              </a:rPr>
              <a:t>Предподготовительный</a:t>
            </a:r>
            <a:r>
              <a:rPr lang="en-GB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b="1" i="1" dirty="0" err="1" smtClean="0"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(начальные классы):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Организация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профинформационной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на всех без исключения уроках.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и проведение внеклассных занятий.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Организация работы кружков.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Оформление уголка по профориентации или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“В мире профессий”.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5. Организация экскурсионной 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6. Проведение месячников по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профориентации, конкурсов,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конференций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7" name="Рисунок 6" descr="http://64.uralschool.ru/images/O60a7b3f1f65d4f3bf8d5da39dda313cd.jpg">
            <a:hlinkClick r:id="rId3"/>
          </p:cNvPr>
          <p:cNvPicPr/>
          <p:nvPr/>
        </p:nvPicPr>
        <p:blipFill rotWithShape="1">
          <a:blip r:embed="rId4">
            <a:extLst/>
          </a:blip>
          <a:srcRect l="6920" t="22322" r="26562" b="21429"/>
          <a:stretch/>
        </p:blipFill>
        <p:spPr bwMode="auto">
          <a:xfrm>
            <a:off x="4786314" y="3929066"/>
            <a:ext cx="4357686" cy="2928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Предподготовительный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 ППС. </a:t>
            </a:r>
            <a:r>
              <a:rPr lang="ru-RU" altLang="ru-RU" sz="3300" b="1" i="1" dirty="0" smtClean="0">
                <a:latin typeface="Times New Roman" pitchFamily="18" charset="0"/>
                <a:cs typeface="Times New Roman" pitchFamily="18" charset="0"/>
              </a:rPr>
              <a:t>5 -7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altLang="ru-RU" sz="33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altLang="ru-RU" sz="33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психолога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психологической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информационной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организационной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содействующей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повышению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готовности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самоопределению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6600"/>
              </a:buClr>
              <a:buFont typeface="Bookman Old Style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FFFFCC"/>
              </a:buClr>
              <a:buFont typeface="Bookman Old Style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300" b="1" i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GB" altLang="ru-RU" sz="33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6600"/>
              </a:buClr>
              <a:buFont typeface="Bookman Old Style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профессий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содержании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типов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профессий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рынке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6600"/>
              </a:buClr>
              <a:buFont typeface="Bookman Old Style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психофизиологических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качествах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>
                <a:srgbClr val="006600"/>
              </a:buClr>
              <a:buFont typeface="Bookman Old Style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умения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адекватно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оценивать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склонности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соотносить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требованиями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предъявляет</a:t>
            </a:r>
            <a:r>
              <a:rPr lang="en-GB" alt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3300" i="1" dirty="0" err="1" smtClean="0"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alt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i="1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редпрофи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ППС.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8 - 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b="1" i="1" dirty="0" smtClean="0"/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психолога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старшеклассникам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проектировании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дальнейшего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Font typeface="Bookman Old Style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психологом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стоят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Font typeface="Bookman Old Style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готовности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готовности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профильному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обучению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уча</a:t>
            </a:r>
            <a:r>
              <a:rPr lang="ru-RU" altLang="ru-RU" sz="2400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щихся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9-го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Font typeface="Bookman Old Style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психологическое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актуальных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проблемах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уча</a:t>
            </a:r>
            <a:r>
              <a:rPr lang="ru-RU" altLang="ru-RU" sz="2400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щихся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9-х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и о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какую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оказать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подросткам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Font typeface="Bookman Old Style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оптимального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профиля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востребовательности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i="1" dirty="0" err="1" smtClean="0">
                <a:latin typeface="Times New Roman" pitchFamily="18" charset="0"/>
                <a:cs typeface="Times New Roman" pitchFamily="18" charset="0"/>
              </a:rPr>
              <a:t>профиля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профконсультаций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диагностики:</a:t>
            </a:r>
          </a:p>
          <a:p>
            <a:pPr>
              <a:buFont typeface="Arial" charset="0"/>
              <a:buChar char="•"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Листы наблюдений.  Анкеты.</a:t>
            </a:r>
          </a:p>
          <a:p>
            <a:pPr>
              <a:buFont typeface="Arial" charset="0"/>
              <a:buChar char="•"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Консультация родителей. Соцопросы.</a:t>
            </a:r>
          </a:p>
          <a:p>
            <a:pPr>
              <a:buFont typeface="Arial" charset="0"/>
              <a:buChar char="•"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Компьютерные тесты. Проблемные вопросы.</a:t>
            </a:r>
          </a:p>
          <a:p>
            <a:pPr>
              <a:buFont typeface="Arial" charset="0"/>
              <a:buChar char="•"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Сотрудничество с центром занятости.</a:t>
            </a:r>
            <a:endParaRPr lang="ru-RU" alt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7" name="Рисунок 2" descr="http://im4.asset.yvimg.kz/userimages/faleka/skAZPON2zjt7ojNncM579m0JZVn1D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124075" y="3645024"/>
            <a:ext cx="5940425" cy="30431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25000" lnSpcReduction="20000"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Методики,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используемые для психолого – педагогической поддержки </a:t>
            </a:r>
            <a:r>
              <a:rPr lang="ru-RU" sz="9600" b="1" i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подготовки обучающихся:</a:t>
            </a:r>
          </a:p>
          <a:p>
            <a:pPr marL="609600" indent="-609600" algn="ctr">
              <a:lnSpc>
                <a:spcPct val="80000"/>
              </a:lnSpc>
              <a:buNone/>
            </a:pP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Тест «Готовы ли к выбору профессии?»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Тест «Карта интересов».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 профессиональной готовности.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Матрица выбора профессии.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Тест на самоопределение.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Методики, изучающие темперамент, характер, особенности памяти, внимания.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Упражнение «Пять шагов».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 игра «Угадай профессию»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Активизирующий </a:t>
            </a: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 «За и против» Н.С. </a:t>
            </a: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Пряжникова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 игра «Или - </a:t>
            </a: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Методика «Перекрёсток»  </a:t>
            </a:r>
            <a:r>
              <a:rPr lang="ru-RU" altLang="ru-RU" sz="9600" b="1" i="1" dirty="0" err="1" smtClean="0">
                <a:latin typeface="Times New Roman" pitchFamily="18" charset="0"/>
                <a:cs typeface="Times New Roman" pitchFamily="18" charset="0"/>
              </a:rPr>
              <a:t>Н.С.Пряжникова</a:t>
            </a: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9600" b="1" i="1" dirty="0" smtClean="0">
                <a:latin typeface="Times New Roman" pitchFamily="18" charset="0"/>
                <a:cs typeface="Times New Roman" pitchFamily="18" charset="0"/>
              </a:rPr>
              <a:t>Упражнение «А вот и я» (подготовка к собеседованию).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Профильный  цикл ППС  10-11 класс.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работы психолога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помочь старшеклассникам в проектировании дальнейшего образовательного пути и применении опыта.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соответствии с целью перед психологом стоят следующие задачи: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1) определение и коррекция уровня профессиональной готовности обучающихся 10-11-го класса;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2) психологическое просвещение родителей и педагогов об актуальных проблемах обучающихся 10-11-х классов и о том, какую помощь они могут оказать подросткам</a:t>
            </a:r>
            <a:endParaRPr lang="ru-RU" sz="2800" i="1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«Мы ведем совместную многогранную работу: подготовка профессиональных кадров, особенно в сфере производства – один из ключевых элементов роста. России нужны высококвалифицированные кадры. Мы обеспечим целый набор мер совместных действий, в том числе организацию производственной практики и введение ранней профориентации в школах»</a:t>
            </a:r>
          </a:p>
          <a:p>
            <a:pPr algn="r">
              <a:buNone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Тестовый комплекс«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Профориентатор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»(методика исследования личности старшеклассника)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включает 3 блока вопросов и заданий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1. Оценка структуры интересов.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2. Оценка структуры интеллекта.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Оценка структуры личности. </a:t>
            </a:r>
          </a:p>
          <a:p>
            <a:pPr algn="ctr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позволяет оценить интересы и личностные качества на основе диагностики психологических свойств человека, опираясь на понятия «норма» и «отклонение от нормы».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7" name="Содержимое 6" descr="http://img0.liveinternet.ru/images/attach/c/7/96/530/96530852_Vuybor_professii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28596" y="1500175"/>
            <a:ext cx="83582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Притча о выборе пути. 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поисках ответа на вопрос, как жить, куда податься, чем заниматься, юноша обратился к одному старцу: "Скажи, добрый человек, как мне жить? Плыть ли против течения, борясь и побеждая? Или по течению, растворяясь в потоке мира?«</a:t>
            </a:r>
          </a:p>
          <a:p>
            <a:pPr algn="ctr">
              <a:buFont typeface="Arial" charset="0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Старец подумал и ответил:  "Суть заключается в том, чтобы плыть не по течению и не против, а туда, куда тебе нужно. В этом мудрость и разум твой должен быть твоим рулем, а душа – парусом".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4098" name="Picture 2" descr="F:\Материалы к семинару\IMG_44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714488"/>
            <a:ext cx="5786477" cy="4000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5074" y="2714620"/>
            <a:ext cx="2928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– самая удивительная  </a:t>
            </a:r>
          </a:p>
          <a:p>
            <a:pPr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лаборатория, потому что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ней создаётся будущее…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3500438"/>
            <a:ext cx="3425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Карымкарская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1026" name="Picture 2" descr="F:\Материалы к семинару\IMG_45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429024" cy="2286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142984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endParaRPr lang="ru-RU" alt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1643050"/>
            <a:ext cx="457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стимулирование самопознания обучающимися своих склонностей, способностей в соответствии с избираемым профилем;</a:t>
            </a:r>
          </a:p>
          <a:p>
            <a:pPr algn="ctr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навыков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планирования профессионального образования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Tx/>
              <a:buChar char="-"/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929066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приобретение практического опыта, соответствующего интересам, склонностям личности и профилю дальнейшего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Преимущества ранней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357430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-поможет четче, прочнее и раньше выстроить обучающемуся  свою образовательную траекторию;</a:t>
            </a:r>
          </a:p>
          <a:p>
            <a:pPr algn="just"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-увеличится срок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подготовки;</a:t>
            </a:r>
          </a:p>
          <a:p>
            <a:pPr algn="just"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-для 9-классников высвободится время как для  тщательной подготовки к ГИА за счет выбранных курсов, так и для  начала углубленного изучения  профильных предметов.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Программа:</a:t>
            </a:r>
          </a:p>
          <a:p>
            <a:pPr algn="just">
              <a:buFont typeface="Arial" charset="0"/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-предполагает избирательную нагрузку на отдельные стороны психики ребёнка. </a:t>
            </a:r>
          </a:p>
          <a:p>
            <a:pPr algn="just">
              <a:buFont typeface="Arial" charset="0"/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-устраняет неравномерность интеллектуального и личностного развития детей. </a:t>
            </a:r>
          </a:p>
          <a:p>
            <a:pPr algn="just">
              <a:buFont typeface="Arial" charset="0"/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-проводит мониторинг и своевременное устранение возможных факторов возникновения неравномерностей в развитии.</a:t>
            </a: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7688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– разработать пути и средства, создать психолого-педагогические условия для проектирования индивидуальной траектории профессионализации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профильных классов.</a:t>
            </a:r>
          </a:p>
          <a:p>
            <a:pPr>
              <a:buFont typeface="Arial" charset="0"/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- всестороннее изучение индивидуальных и личностных особенностей подростков, влияющих на выбор дальнейшего жизненного пути; </a:t>
            </a:r>
          </a:p>
          <a:p>
            <a:pPr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- оказание помощи подросткам в самопознании и проектировании жизненного пути; </a:t>
            </a:r>
          </a:p>
          <a:p>
            <a:pPr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- оказание методической и консультативной помощи педагогам и родителям по вопросам адаптации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к особенностям профильного и углубленного обучения; </a:t>
            </a:r>
          </a:p>
          <a:p>
            <a:pPr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- просвещение педагогов и родителей в вопросах развития и самосовершенствования личности подростка.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  <p:pic>
        <p:nvPicPr>
          <p:cNvPr id="2" name="Picture 2" descr="F:\Материалы к семинару\IMG_43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7"/>
            <a:ext cx="5786478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919008"/>
            <a:ext cx="828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en-GB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психолого-педагогического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ранней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обучающегося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возрастными</a:t>
            </a:r>
            <a:r>
              <a:rPr lang="en-GB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2400" b="1" i="1" dirty="0" err="1" smtClean="0">
                <a:latin typeface="Times New Roman" pitchFamily="18" charset="0"/>
                <a:cs typeface="Times New Roman" pitchFamily="18" charset="0"/>
              </a:rPr>
              <a:t>нормами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при построении индивидуального образовательного маршрута.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altLang="ru-RU" sz="3800" b="1" i="1" dirty="0" smtClean="0">
                <a:latin typeface="Times New Roman" pitchFamily="18" charset="0"/>
                <a:cs typeface="Times New Roman" pitchFamily="18" charset="0"/>
              </a:rPr>
              <a:t>Индивидуальный  образовательный</a:t>
            </a:r>
          </a:p>
          <a:p>
            <a:pPr algn="ctr">
              <a:buNone/>
            </a:pPr>
            <a:r>
              <a:rPr lang="ru-RU" altLang="ru-RU" sz="3800" b="1" i="1" dirty="0" smtClean="0">
                <a:latin typeface="Times New Roman" pitchFamily="18" charset="0"/>
                <a:cs typeface="Times New Roman" pitchFamily="18" charset="0"/>
              </a:rPr>
              <a:t> маршрут (ИОМ)</a:t>
            </a:r>
          </a:p>
          <a:p>
            <a:pPr algn="ctr">
              <a:buNone/>
            </a:pPr>
            <a:endParaRPr lang="ru-RU" altLang="ru-RU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3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целенаправленно  проектируемая </a:t>
            </a:r>
            <a:r>
              <a:rPr lang="ru-RU" altLang="ru-RU" sz="3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диффе-ренцированная</a:t>
            </a:r>
            <a:r>
              <a:rPr lang="ru-RU" altLang="ru-RU" sz="3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образовательная программа,  обеспечивающая обучающемуся позиции субъекта выбора, разработки и реализации образовательной программы при </a:t>
            </a:r>
            <a:r>
              <a:rPr lang="ru-RU" altLang="ru-RU" sz="3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осущест-влении</a:t>
            </a:r>
            <a:r>
              <a:rPr lang="ru-RU" altLang="ru-RU" sz="3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преподавателями педагогической поддержки его самоопределения </a:t>
            </a:r>
          </a:p>
          <a:p>
            <a:pPr algn="ctr">
              <a:buNone/>
            </a:pPr>
            <a:r>
              <a:rPr lang="ru-RU" altLang="ru-RU" sz="3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самореализации.    </a:t>
            </a:r>
            <a:endParaRPr lang="ru-RU" altLang="ru-RU" sz="3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«Карымкарская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 marL="274320" indent="-274320" algn="ctr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Этапы  становления индивидуальной  </a:t>
            </a:r>
          </a:p>
          <a:p>
            <a:pPr marL="274320" indent="-274320" algn="ctr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образовательной траектории (ИОТ):</a:t>
            </a:r>
          </a:p>
          <a:p>
            <a:pPr marL="274320" indent="-274320" algn="ctr">
              <a:buNone/>
              <a:defRPr/>
            </a:pPr>
            <a:endParaRPr lang="ru-RU" sz="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1-4 класс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пробы построения обучающимися ИОТ</a:t>
            </a:r>
          </a:p>
          <a:p>
            <a:pPr marL="274320" indent="-274320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в зависимости от разных видов деятельности;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5-7 класс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приобретение обучающимися опыта построения ИОТ в разных видах  деятельности;</a:t>
            </a:r>
          </a:p>
          <a:p>
            <a:pPr marL="274320" indent="-274320">
              <a:buNone/>
              <a:defRPr/>
            </a:pPr>
            <a:r>
              <a:rPr lang="ru-RU" sz="7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indent="-274320">
              <a:buNone/>
              <a:defRPr/>
            </a:pPr>
            <a:r>
              <a:rPr lang="ru-RU" sz="7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indent="-274320"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8-9 класс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 приобретение и оформление обучающимися опыта построения ИОТ в </a:t>
            </a:r>
          </a:p>
          <a:p>
            <a:pPr marL="274320" indent="-274320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разных видах  деятельности;</a:t>
            </a:r>
            <a:endParaRPr lang="ru-RU" sz="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10-11 класс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применение  опыта построения ИОТ, приобретенного в основной школе, при составлении и реализации индивидуальных образовательных программ (ИОП) старшеклассников.</a:t>
            </a:r>
          </a:p>
        </p:txBody>
      </p:sp>
      <p:pic>
        <p:nvPicPr>
          <p:cNvPr id="2050" name="Picture 2" descr="D:\Рабочий стол 2019\рабочий стол\School brand book\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436512" cy="11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1082</Words>
  <PresentationFormat>Экран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Психолого-педагогическое сопровождение  ранней профилизации обучающихся 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  <vt:lpstr>Психолого-педагогическое сопровождение  ранней профилизации обучающихся МКОУ «Карымкарская СОШ»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User</cp:lastModifiedBy>
  <cp:revision>33</cp:revision>
  <dcterms:created xsi:type="dcterms:W3CDTF">2019-02-10T06:30:37Z</dcterms:created>
  <dcterms:modified xsi:type="dcterms:W3CDTF">2019-02-12T05:18:25Z</dcterms:modified>
</cp:coreProperties>
</file>