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27" autoAdjust="0"/>
  </p:normalViewPr>
  <p:slideViewPr>
    <p:cSldViewPr>
      <p:cViewPr varScale="1">
        <p:scale>
          <a:sx n="43" d="100"/>
          <a:sy n="43" d="100"/>
        </p:scale>
        <p:origin x="-2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76672"/>
            <a:ext cx="59404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59372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58888" y="2597150"/>
            <a:ext cx="7931150" cy="3014663"/>
            <a:chOff x="793" y="1636"/>
            <a:chExt cx="4996" cy="18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3" y="1636"/>
              <a:ext cx="4866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946" y="1637"/>
              <a:ext cx="6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Выполнил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545" y="1637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618" y="1637"/>
              <a:ext cx="1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: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690" y="1637"/>
              <a:ext cx="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59" y="1780"/>
              <a:ext cx="12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обучающиеся 8 класса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691" y="1780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27" y="1924"/>
              <a:ext cx="46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МКОУ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434" y="1924"/>
              <a:ext cx="131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«Карымкарская СОШ»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659" y="1924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925" y="2067"/>
              <a:ext cx="80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Акулов Булат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659" y="2067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015" y="2211"/>
              <a:ext cx="71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Вегеш Иван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5659" y="221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819" y="2354"/>
              <a:ext cx="9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Куринной Иван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659" y="2354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5659" y="2498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826" y="2642"/>
              <a:ext cx="9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Руководитель: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5690" y="2642"/>
              <a:ext cx="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207" y="2785"/>
              <a:ext cx="158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учитель английского языка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690" y="2785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027" y="2929"/>
              <a:ext cx="1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МКОУ «Карымкарская СОШ»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5659" y="2929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253" y="3072"/>
              <a:ext cx="150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Опиева Ольга Викторовна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659" y="3065"/>
              <a:ext cx="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5659" y="3218"/>
              <a:ext cx="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88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196752"/>
            <a:ext cx="662473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Уровень доходов нефтяников в России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678611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Что является конкурентным преимуществом современного нефтяника?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1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/>
              <a:t>Количество опрошенных руководителей, служащих и рабочих </a:t>
            </a:r>
            <a:br>
              <a:rPr lang="ru-RU" sz="2000" dirty="0"/>
            </a:br>
            <a:r>
              <a:rPr lang="ru-RU" sz="2000" dirty="0"/>
              <a:t>НГДУ ОАО «Сургутнефтегаз»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4336"/>
            <a:ext cx="5328592" cy="350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268760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заместитель начальника цеха по добыче нефти и газа, начальники управления по бурению, заместитель отдела «Экология», замерщик ЧР МГС, водители, уборщики производственных помещений, электромонтер по ремонту обслуживания электрооборудования, машинисты, вулканизаторщик, техник, геофизики, сварщик, инженер-эколог.</a:t>
            </a:r>
          </a:p>
        </p:txBody>
      </p:sp>
    </p:spTree>
    <p:extLst>
      <p:ext uri="{BB962C8B-B14F-4D97-AF65-F5344CB8AC3E}">
        <p14:creationId xmlns:p14="http://schemas.microsoft.com/office/powerpoint/2010/main" xmlns="" val="4199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	Как часто в своей работе Вы сталкиваетесь с английским языком? В каких случаях?</a:t>
            </a:r>
          </a:p>
          <a:p>
            <a:r>
              <a:rPr lang="ru-RU" dirty="0"/>
              <a:t>2.	Нужно ли нефтяникам изучать английский язык?</a:t>
            </a:r>
          </a:p>
          <a:p>
            <a:r>
              <a:rPr lang="ru-RU" dirty="0"/>
              <a:t>3.	Есть ли перспектива карьерного роста в вашей организации при условии владения международным языком общения?</a:t>
            </a:r>
          </a:p>
          <a:p>
            <a:r>
              <a:rPr lang="ru-RU" dirty="0"/>
              <a:t>4.	Есть ли какие-нибудь дополнительные выплаты, привилегии или другие формы поощрения за знание иностранного языка?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Опрос работников ОАО «Сургутнефтегаз»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933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исследования</a:t>
            </a:r>
            <a:endParaRPr lang="ru-RU" sz="32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8109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6286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22562"/>
            <a:ext cx="6096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316" y="3140968"/>
            <a:ext cx="838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342" y="4293096"/>
            <a:ext cx="5734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Инструкции к оборудованию, </a:t>
            </a:r>
          </a:p>
          <a:p>
            <a:pPr algn="ctr"/>
            <a:r>
              <a:rPr lang="ru-RU" sz="2400" b="1" dirty="0" smtClean="0"/>
              <a:t>технические паспорта, компьютерные программы, участие в международных конференциях при обмене опытом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770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025"/>
            <a:ext cx="576662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279" y="3861048"/>
            <a:ext cx="528693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528" y="3050646"/>
            <a:ext cx="6274440" cy="69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1528" y="586935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98346" y="566310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10%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91885" y="535533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20%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91885" y="5047553"/>
            <a:ext cx="542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30%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98346" y="473977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40%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7716" y="441518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50%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372200" y="58555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70 % респондентов жалеют, что </a:t>
            </a:r>
          </a:p>
          <a:p>
            <a:r>
              <a:rPr lang="ru-RU" b="1" dirty="0" smtClean="0"/>
              <a:t>не владеют английским языком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11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25285"/>
            <a:ext cx="4824536" cy="6432715"/>
          </a:xfrm>
        </p:spPr>
      </p:pic>
      <p:sp>
        <p:nvSpPr>
          <p:cNvPr id="5" name="TextBox 4"/>
          <p:cNvSpPr txBox="1"/>
          <p:nvPr/>
        </p:nvSpPr>
        <p:spPr>
          <a:xfrm>
            <a:off x="673224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226031"/>
            <a:ext cx="2376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фициальный </a:t>
            </a:r>
            <a:r>
              <a:rPr lang="ru-RU" b="1" dirty="0"/>
              <a:t>документ, Приложение 5 к Коллективному договору ОАО «Татнефть» от 27.01.2015 г. о надбавках за знание английского языка, в котором подробно прописаны суммы в зависимости от </a:t>
            </a:r>
            <a:r>
              <a:rPr lang="ru-RU" b="1" dirty="0" smtClean="0"/>
              <a:t>разряда.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816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13516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654" y="2276872"/>
            <a:ext cx="101839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41458"/>
            <a:ext cx="1073357" cy="6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328" y="3789040"/>
            <a:ext cx="1369724" cy="33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2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опроса учащихся и родителей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548022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685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126" y="2561981"/>
            <a:ext cx="733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01620"/>
            <a:ext cx="6858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126" y="4005063"/>
            <a:ext cx="4308779" cy="25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07851"/>
            <a:ext cx="41624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4765" y="992320"/>
            <a:ext cx="2520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родители считают</a:t>
            </a:r>
            <a:r>
              <a:rPr lang="ru-RU" dirty="0"/>
              <a:t>, что  изучение английского языка очень важно в наше время, он стал неотъемлемой частью </a:t>
            </a:r>
            <a:r>
              <a:rPr lang="ru-RU" dirty="0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90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https://ugra-news.ru/upload/iblock/99e/99e824509a21921c32f953e35faad1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7871"/>
            <a:ext cx="6472262" cy="465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75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7237316" cy="48281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первого в Октябрьском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Нефтегазкласса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МКОУ «Карымкарская СОШ»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1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xmlns="" val="3442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 smtClean="0"/>
              <a:t>Английский язык нужен нефтяникам, они часто они встречаются с ним на рабочем месте, владение английским языком помогает продвинуться по служебной лестнице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Актуальность исследования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995785"/>
            <a:ext cx="4930874" cy="32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6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показать перспективу карьерного роста в нефтегазовой индустрии при условии владения иностранным языком.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работы: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7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000" dirty="0"/>
              <a:t>1.Подробно познакомиться с профессией нефтяник и ее особенностями</a:t>
            </a:r>
            <a:r>
              <a:rPr lang="ru-RU" sz="3000" dirty="0" smtClean="0"/>
              <a:t>.</a:t>
            </a:r>
          </a:p>
          <a:p>
            <a:endParaRPr lang="ru-RU" sz="3000" dirty="0"/>
          </a:p>
          <a:p>
            <a:r>
              <a:rPr lang="ru-RU" sz="3000" dirty="0"/>
              <a:t>2. Проанализировать мнения работников нефтегазовой промышленности относительно изучения иностранного языка</a:t>
            </a:r>
            <a:r>
              <a:rPr lang="ru-RU" sz="3000" dirty="0" smtClean="0"/>
              <a:t>.</a:t>
            </a:r>
          </a:p>
          <a:p>
            <a:endParaRPr lang="ru-RU" sz="3000" dirty="0"/>
          </a:p>
          <a:p>
            <a:r>
              <a:rPr lang="ru-RU" sz="3000" dirty="0"/>
              <a:t>3. Провести анкетирование среди обучающихся первого </a:t>
            </a:r>
            <a:r>
              <a:rPr lang="ru-RU" sz="3000" dirty="0" err="1"/>
              <a:t>предпрофильного</a:t>
            </a:r>
            <a:r>
              <a:rPr lang="ru-RU" sz="3000" dirty="0"/>
              <a:t> </a:t>
            </a:r>
            <a:r>
              <a:rPr lang="ru-RU" sz="3000" dirty="0" err="1"/>
              <a:t>Нефтегазкласса</a:t>
            </a:r>
            <a:r>
              <a:rPr lang="ru-RU" sz="3000" dirty="0"/>
              <a:t> МКОУ «Карымкарская СОШ» и родителей о значимости английского языка в будущей профессии. </a:t>
            </a:r>
            <a:endParaRPr lang="ru-RU" sz="3000" dirty="0" smtClean="0"/>
          </a:p>
          <a:p>
            <a:endParaRPr lang="ru-RU" sz="3000" dirty="0"/>
          </a:p>
          <a:p>
            <a:r>
              <a:rPr lang="ru-RU" sz="3000" dirty="0"/>
              <a:t>4. Изучить и найти подходящие пособия по нефтегазовому английскому для самообразования </a:t>
            </a:r>
            <a:r>
              <a:rPr lang="ru-RU" sz="3000" dirty="0" smtClean="0"/>
              <a:t>обучающихся. </a:t>
            </a:r>
            <a:endParaRPr lang="ru-RU" sz="3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Задачи исследования: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6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803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/>
              <a:t> </a:t>
            </a:r>
            <a:r>
              <a:rPr lang="ru-RU" sz="2800" smtClean="0"/>
              <a:t>Функция английского </a:t>
            </a:r>
            <a:r>
              <a:rPr lang="ru-RU" sz="2800" dirty="0" smtClean="0"/>
              <a:t>языка в нефтегазовой индустрии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Объект исследования: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49849"/>
            <a:ext cx="661751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00" dirty="0" smtClean="0">
                <a:solidFill>
                  <a:srgbClr val="FF0000"/>
                </a:solidFill>
              </a:rPr>
              <a:t>Предмет исследования: </a:t>
            </a:r>
          </a:p>
          <a:p>
            <a:r>
              <a:rPr lang="ru-RU" sz="2800" dirty="0" smtClean="0"/>
              <a:t>Английский язык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013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Все профессии нефтедобывающей отрасли можно разделить на три группы: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360627"/>
            <a:ext cx="1008112" cy="916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1309401"/>
            <a:ext cx="0" cy="709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04248" y="1360627"/>
            <a:ext cx="648072" cy="772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2636912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Специальности</a:t>
            </a:r>
            <a:r>
              <a:rPr lang="ru-RU" sz="2400" b="1" dirty="0"/>
              <a:t>, связанные с поиском новых </a:t>
            </a:r>
            <a:r>
              <a:rPr lang="ru-RU" sz="2400" b="1" dirty="0" smtClean="0"/>
              <a:t>месторождений: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еологи, геофизики, геодезисты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2276872"/>
            <a:ext cx="28083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Специальности</a:t>
            </a:r>
            <a:r>
              <a:rPr lang="ru-RU" sz="2400" b="1" dirty="0"/>
              <a:t>, отвечающие за обслуживание буровых установок и </a:t>
            </a:r>
            <a:r>
              <a:rPr lang="ru-RU" sz="2400" b="1" dirty="0" smtClean="0"/>
              <a:t>персонала: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механики, </a:t>
            </a:r>
            <a:r>
              <a:rPr lang="ru-RU" sz="2400" b="1" dirty="0" smtClean="0">
                <a:solidFill>
                  <a:srgbClr val="002060"/>
                </a:solidFill>
              </a:rPr>
              <a:t>слесари, электрики</a:t>
            </a:r>
            <a:r>
              <a:rPr lang="ru-RU" sz="2400" b="1" dirty="0">
                <a:solidFill>
                  <a:srgbClr val="002060"/>
                </a:solidFill>
              </a:rPr>
              <a:t>, повара, посудомойки и т.д.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2276872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Профессии</a:t>
            </a:r>
            <a:r>
              <a:rPr lang="ru-RU" sz="2400" b="1" dirty="0"/>
              <a:t>, имеющие отношение к разработке найденных месторождений и добыче полезных </a:t>
            </a:r>
            <a:r>
              <a:rPr lang="ru-RU" sz="2400" b="1" dirty="0" smtClean="0"/>
              <a:t>ископаемых: </a:t>
            </a:r>
            <a:r>
              <a:rPr lang="ru-RU" sz="2400" b="1" dirty="0" smtClean="0">
                <a:solidFill>
                  <a:srgbClr val="002060"/>
                </a:solidFill>
              </a:rPr>
              <a:t>матера бурения, бурильщики, </a:t>
            </a:r>
            <a:r>
              <a:rPr lang="ru-RU" sz="2400" b="1" dirty="0" err="1" smtClean="0">
                <a:solidFill>
                  <a:srgbClr val="002060"/>
                </a:solidFill>
              </a:rPr>
              <a:t>помбуры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199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6752"/>
            <a:ext cx="7272808" cy="50423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Уровень доходов нефтяников в мире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226</TotalTime>
  <Words>414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Открытие первого в Октябрьском районе предпрофильного Нефтегазкласса МКОУ «Карымкарская СОШ» </vt:lpstr>
      <vt:lpstr>Слайд 3</vt:lpstr>
      <vt:lpstr>Актуальность исследования</vt:lpstr>
      <vt:lpstr>Цель работы:</vt:lpstr>
      <vt:lpstr>Задачи исследования:</vt:lpstr>
      <vt:lpstr>Объект исследования:</vt:lpstr>
      <vt:lpstr>Все профессии нефтедобывающей отрасли можно разделить на три группы:</vt:lpstr>
      <vt:lpstr>Уровень доходов нефтяников в мире </vt:lpstr>
      <vt:lpstr>Уровень доходов нефтяников в России</vt:lpstr>
      <vt:lpstr>Что является конкурентным преимуществом современного нефтяника?</vt:lpstr>
      <vt:lpstr>Количество опрошенных руководителей, служащих и рабочих  НГДУ ОАО «Сургутнефтегаз» </vt:lpstr>
      <vt:lpstr>Опрос работников ОАО «Сургутнефтегаз»</vt:lpstr>
      <vt:lpstr>Результаты исследования</vt:lpstr>
      <vt:lpstr>Слайд 15</vt:lpstr>
      <vt:lpstr>Слайд 16</vt:lpstr>
      <vt:lpstr>Слайд 17</vt:lpstr>
      <vt:lpstr>Результаты опроса учащихся и родителей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2-13</dc:creator>
  <cp:lastModifiedBy>Admin-media</cp:lastModifiedBy>
  <cp:revision>56</cp:revision>
  <dcterms:created xsi:type="dcterms:W3CDTF">2018-05-11T03:43:46Z</dcterms:created>
  <dcterms:modified xsi:type="dcterms:W3CDTF">2019-02-11T10:03:05Z</dcterms:modified>
</cp:coreProperties>
</file>